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5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7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38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834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25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9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1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33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04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8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0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29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A1118-5ABD-4C7B-B425-918374AF1E8A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55374-3B04-41B4-9FAF-E8A3436194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6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42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42799" y="4368796"/>
            <a:ext cx="10746556" cy="903140"/>
          </a:xfrm>
        </p:spPr>
        <p:txBody>
          <a:bodyPr>
            <a:normAutofit/>
          </a:bodyPr>
          <a:lstStyle/>
          <a:p>
            <a:r>
              <a:rPr lang="en-HK" sz="4800" b="1" dirty="0"/>
              <a:t>Image-based Reconstruction of Wire Art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4151" y="5661715"/>
            <a:ext cx="10023852" cy="769267"/>
          </a:xfrm>
        </p:spPr>
        <p:txBody>
          <a:bodyPr>
            <a:normAutofit fontScale="85000" lnSpcReduction="10000"/>
          </a:bodyPr>
          <a:lstStyle/>
          <a:p>
            <a:r>
              <a:rPr lang="en-HK" sz="2800" dirty="0" err="1"/>
              <a:t>Lingjie</a:t>
            </a:r>
            <a:r>
              <a:rPr lang="en-HK" sz="2800" dirty="0"/>
              <a:t> Liu</a:t>
            </a:r>
            <a:r>
              <a:rPr lang="en-HK" sz="2800" baseline="30000" dirty="0"/>
              <a:t>1,2</a:t>
            </a:r>
            <a:r>
              <a:rPr lang="en-HK" sz="2800" dirty="0"/>
              <a:t>, </a:t>
            </a:r>
            <a:r>
              <a:rPr lang="en-HK" sz="2800" dirty="0" err="1"/>
              <a:t>Duygu</a:t>
            </a:r>
            <a:r>
              <a:rPr lang="en-HK" sz="2800" dirty="0"/>
              <a:t> Ceylan</a:t>
            </a:r>
            <a:r>
              <a:rPr lang="en-HK" sz="2800" baseline="30000" dirty="0"/>
              <a:t>3</a:t>
            </a:r>
            <a:r>
              <a:rPr lang="en-HK" sz="2800" dirty="0"/>
              <a:t>, Cheng Lin</a:t>
            </a:r>
            <a:r>
              <a:rPr lang="en-HK" sz="2800" baseline="30000" dirty="0"/>
              <a:t>1</a:t>
            </a:r>
            <a:r>
              <a:rPr lang="en-HK" sz="2800" dirty="0"/>
              <a:t>, </a:t>
            </a:r>
            <a:r>
              <a:rPr lang="en-HK" sz="2800" dirty="0" err="1"/>
              <a:t>Wenping</a:t>
            </a:r>
            <a:r>
              <a:rPr lang="en-HK" sz="2800" dirty="0"/>
              <a:t> Wang</a:t>
            </a:r>
            <a:r>
              <a:rPr lang="en-HK" sz="2800" baseline="30000" dirty="0"/>
              <a:t>1</a:t>
            </a:r>
            <a:r>
              <a:rPr lang="en-HK" sz="2800" dirty="0"/>
              <a:t>, </a:t>
            </a:r>
            <a:r>
              <a:rPr lang="en-HK" sz="2800" dirty="0" err="1"/>
              <a:t>Niloy</a:t>
            </a:r>
            <a:r>
              <a:rPr lang="en-HK" sz="2800" dirty="0"/>
              <a:t> J. Mitra</a:t>
            </a:r>
            <a:r>
              <a:rPr lang="en-HK" sz="2800" baseline="30000" dirty="0"/>
              <a:t>2</a:t>
            </a:r>
            <a:endParaRPr lang="en-HK" sz="2800" dirty="0"/>
          </a:p>
          <a:p>
            <a:r>
              <a:rPr lang="en-HK" sz="2000" baseline="30000" dirty="0"/>
              <a:t>1</a:t>
            </a:r>
            <a:r>
              <a:rPr lang="en-HK" sz="2000" dirty="0"/>
              <a:t>The University of Hong Kong      </a:t>
            </a:r>
            <a:r>
              <a:rPr lang="en-HK" sz="2000" baseline="30000" dirty="0"/>
              <a:t>2</a:t>
            </a:r>
            <a:r>
              <a:rPr lang="en-HK" sz="2000" dirty="0"/>
              <a:t>University College London     </a:t>
            </a:r>
            <a:r>
              <a:rPr lang="en-HK" sz="2000" baseline="30000" dirty="0"/>
              <a:t>3</a:t>
            </a:r>
            <a:r>
              <a:rPr lang="en-HK" sz="2000" dirty="0"/>
              <a:t>Adobe Research</a:t>
            </a: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/>
          <a:srcRect r="1035"/>
          <a:stretch/>
        </p:blipFill>
        <p:spPr>
          <a:xfrm>
            <a:off x="0" y="-319561"/>
            <a:ext cx="12192000" cy="49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0" y="364812"/>
            <a:ext cx="65665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HK" altLang="zh-CN" sz="5400" dirty="0" smtClean="0"/>
              <a:t>3D Curve Selection</a:t>
            </a:r>
            <a:endParaRPr lang="en-US" altLang="zh-CN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FACB3BC-EE5F-4071-9791-D56D303D2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1" r="27681"/>
          <a:stretch/>
        </p:blipFill>
        <p:spPr>
          <a:xfrm>
            <a:off x="4481412" y="1766633"/>
            <a:ext cx="2708859" cy="392618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DFED40E9-1F6B-4F11-88CE-FC222DB8A0F9}"/>
              </a:ext>
            </a:extLst>
          </p:cNvPr>
          <p:cNvSpPr txBox="1"/>
          <p:nvPr/>
        </p:nvSpPr>
        <p:spPr>
          <a:xfrm>
            <a:off x="814902" y="5398324"/>
            <a:ext cx="2487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2D curve segments in the reference view</a:t>
            </a:r>
            <a:endParaRPr lang="zh-CN" altLang="en-US" sz="200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1FBCEC32-BF45-4C02-A18F-533D3FD14C37}"/>
              </a:ext>
            </a:extLst>
          </p:cNvPr>
          <p:cNvSpPr txBox="1"/>
          <p:nvPr/>
        </p:nvSpPr>
        <p:spPr>
          <a:xfrm>
            <a:off x="4015354" y="5522295"/>
            <a:ext cx="3640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Candidate 3D curve segments</a:t>
            </a:r>
            <a:endParaRPr lang="zh-CN" altLang="en-US" sz="2000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1BF4C544-4515-4807-BD4D-7966EA042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75" t="21640" r="39403" b="34857"/>
          <a:stretch/>
        </p:blipFill>
        <p:spPr>
          <a:xfrm>
            <a:off x="1005403" y="1993783"/>
            <a:ext cx="1992870" cy="3264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右箭头 8"/>
          <p:cNvSpPr/>
          <p:nvPr/>
        </p:nvSpPr>
        <p:spPr>
          <a:xfrm>
            <a:off x="3302000" y="3371461"/>
            <a:ext cx="944074" cy="467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7221177" y="3367385"/>
            <a:ext cx="944074" cy="467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31">
            <a:extLst>
              <a:ext uri="{FF2B5EF4-FFF2-40B4-BE49-F238E27FC236}">
                <a16:creationId xmlns:a16="http://schemas.microsoft.com/office/drawing/2014/main" id="{795A5BA5-D2AD-4053-97AE-CFC87350A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98" r="24960"/>
          <a:stretch/>
        </p:blipFill>
        <p:spPr>
          <a:xfrm>
            <a:off x="8165250" y="2112199"/>
            <a:ext cx="2655149" cy="3378561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24FE9174-8E4C-4DF8-8473-8DEF6343E1A5}"/>
              </a:ext>
            </a:extLst>
          </p:cNvPr>
          <p:cNvSpPr txBox="1"/>
          <p:nvPr/>
        </p:nvSpPr>
        <p:spPr>
          <a:xfrm>
            <a:off x="7981562" y="5492761"/>
            <a:ext cx="332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Selected 3D curve segments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57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0" y="364812"/>
            <a:ext cx="79021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HK" altLang="zh-CN" sz="5400" dirty="0" smtClean="0"/>
              <a:t>3D Wire Decomposition</a:t>
            </a:r>
            <a:endParaRPr lang="en-US" altLang="zh-CN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6A21E8A-BB2C-4F4F-A41E-2F005DE1C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32" y="1948874"/>
            <a:ext cx="2486245" cy="322130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95A5BA5-D2AD-4053-97AE-CFC87350A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8" r="24960"/>
          <a:stretch/>
        </p:blipFill>
        <p:spPr>
          <a:xfrm>
            <a:off x="767898" y="1547119"/>
            <a:ext cx="3144134" cy="400077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E43D7E29-3464-48B8-99B3-229D59ECF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60" t="11366" r="27444" b="15990"/>
          <a:stretch/>
        </p:blipFill>
        <p:spPr>
          <a:xfrm>
            <a:off x="8515938" y="1948874"/>
            <a:ext cx="2494962" cy="32062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725341" y="3418016"/>
            <a:ext cx="1550067" cy="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39965" y="5547891"/>
            <a:ext cx="960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Multiple Traveling Salesman problem (</a:t>
            </a:r>
            <a:r>
              <a:rPr lang="en-US" sz="2800" b="1" dirty="0" err="1">
                <a:solidFill>
                  <a:schemeClr val="accent1"/>
                </a:solidFill>
              </a:rPr>
              <a:t>mTSP</a:t>
            </a:r>
            <a:r>
              <a:rPr lang="en-US" sz="28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26724" y="1288142"/>
            <a:ext cx="9884176" cy="3480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dirty="0"/>
              <a:t>Goal: connect the selected curve segments into multiple wires. </a:t>
            </a:r>
          </a:p>
        </p:txBody>
      </p:sp>
    </p:spTree>
    <p:extLst>
      <p:ext uri="{BB962C8B-B14F-4D97-AF65-F5344CB8AC3E}">
        <p14:creationId xmlns:p14="http://schemas.microsoft.com/office/powerpoint/2010/main" val="25141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0" y="364812"/>
            <a:ext cx="79021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HK" altLang="zh-CN" sz="5400" dirty="0" smtClean="0"/>
              <a:t>3D Wire Decomposition</a:t>
            </a:r>
            <a:endParaRPr lang="en-US" altLang="zh-CN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Arrow Connector 30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 flipH="1">
            <a:off x="2267991" y="3876450"/>
            <a:ext cx="798022" cy="581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16">
            <a:extLst>
              <a:ext uri="{FF2B5EF4-FFF2-40B4-BE49-F238E27FC236}">
                <a16:creationId xmlns:a16="http://schemas.microsoft.com/office/drawing/2014/main" id="{B7ACF938-97CD-4AF9-B7E2-D2CE450171DF}"/>
              </a:ext>
            </a:extLst>
          </p:cNvPr>
          <p:cNvCxnSpPr>
            <a:cxnSpLocks/>
          </p:cNvCxnSpPr>
          <p:nvPr/>
        </p:nvCxnSpPr>
        <p:spPr>
          <a:xfrm>
            <a:off x="2035235" y="5015985"/>
            <a:ext cx="0" cy="9421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23">
            <a:extLst>
              <a:ext uri="{FF2B5EF4-FFF2-40B4-BE49-F238E27FC236}">
                <a16:creationId xmlns:a16="http://schemas.microsoft.com/office/drawing/2014/main" id="{697527D2-C730-4AB2-BCCB-C641A67B5919}"/>
              </a:ext>
            </a:extLst>
          </p:cNvPr>
          <p:cNvCxnSpPr>
            <a:cxnSpLocks/>
          </p:cNvCxnSpPr>
          <p:nvPr/>
        </p:nvCxnSpPr>
        <p:spPr>
          <a:xfrm flipH="1" flipV="1">
            <a:off x="956253" y="5754260"/>
            <a:ext cx="727177" cy="386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27">
            <a:extLst>
              <a:ext uri="{FF2B5EF4-FFF2-40B4-BE49-F238E27FC236}">
                <a16:creationId xmlns:a16="http://schemas.microsoft.com/office/drawing/2014/main" id="{EA3C6500-F131-45A2-8180-F6A4540DCD3C}"/>
              </a:ext>
            </a:extLst>
          </p:cNvPr>
          <p:cNvCxnSpPr>
            <a:cxnSpLocks/>
          </p:cNvCxnSpPr>
          <p:nvPr/>
        </p:nvCxnSpPr>
        <p:spPr>
          <a:xfrm flipH="1">
            <a:off x="5402539" y="4653702"/>
            <a:ext cx="162520" cy="10584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37">
            <a:extLst>
              <a:ext uri="{FF2B5EF4-FFF2-40B4-BE49-F238E27FC236}">
                <a16:creationId xmlns:a16="http://schemas.microsoft.com/office/drawing/2014/main" id="{F3E9763A-8032-4E80-A1F8-C58FABC80718}"/>
              </a:ext>
            </a:extLst>
          </p:cNvPr>
          <p:cNvCxnSpPr>
            <a:cxnSpLocks/>
          </p:cNvCxnSpPr>
          <p:nvPr/>
        </p:nvCxnSpPr>
        <p:spPr>
          <a:xfrm flipH="1" flipV="1">
            <a:off x="4680636" y="5012430"/>
            <a:ext cx="409772" cy="7418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40">
            <a:extLst>
              <a:ext uri="{FF2B5EF4-FFF2-40B4-BE49-F238E27FC236}">
                <a16:creationId xmlns:a16="http://schemas.microsoft.com/office/drawing/2014/main" id="{775C9242-BCFA-420D-ABBA-6A9D0F203AC0}"/>
              </a:ext>
            </a:extLst>
          </p:cNvPr>
          <p:cNvCxnSpPr>
            <a:cxnSpLocks/>
          </p:cNvCxnSpPr>
          <p:nvPr/>
        </p:nvCxnSpPr>
        <p:spPr>
          <a:xfrm flipH="1" flipV="1">
            <a:off x="3637042" y="3893068"/>
            <a:ext cx="825509" cy="596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4"/>
          <p:cNvSpPr>
            <a:spLocks/>
          </p:cNvSpPr>
          <p:nvPr/>
        </p:nvSpPr>
        <p:spPr>
          <a:xfrm>
            <a:off x="3168647" y="354778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8"/>
          <p:cNvSpPr>
            <a:spLocks/>
          </p:cNvSpPr>
          <p:nvPr/>
        </p:nvSpPr>
        <p:spPr>
          <a:xfrm>
            <a:off x="1869672" y="4528377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9"/>
          <p:cNvSpPr>
            <a:spLocks/>
          </p:cNvSpPr>
          <p:nvPr/>
        </p:nvSpPr>
        <p:spPr>
          <a:xfrm>
            <a:off x="4436973" y="3023405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20"/>
          <p:cNvSpPr>
            <a:spLocks/>
          </p:cNvSpPr>
          <p:nvPr/>
        </p:nvSpPr>
        <p:spPr>
          <a:xfrm>
            <a:off x="4512427" y="4611556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3"/>
          <p:cNvSpPr>
            <a:spLocks/>
          </p:cNvSpPr>
          <p:nvPr/>
        </p:nvSpPr>
        <p:spPr>
          <a:xfrm>
            <a:off x="2641087" y="4864704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4"/>
          <p:cNvSpPr>
            <a:spLocks/>
          </p:cNvSpPr>
          <p:nvPr/>
        </p:nvSpPr>
        <p:spPr>
          <a:xfrm>
            <a:off x="3807750" y="4729058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5"/>
          <p:cNvSpPr>
            <a:spLocks/>
          </p:cNvSpPr>
          <p:nvPr/>
        </p:nvSpPr>
        <p:spPr>
          <a:xfrm>
            <a:off x="571821" y="5388500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/>
          </p:cNvSpPr>
          <p:nvPr/>
        </p:nvSpPr>
        <p:spPr>
          <a:xfrm>
            <a:off x="1908663" y="6067825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21"/>
          <p:cNvSpPr>
            <a:spLocks/>
          </p:cNvSpPr>
          <p:nvPr/>
        </p:nvSpPr>
        <p:spPr>
          <a:xfrm>
            <a:off x="1148967" y="4004534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22"/>
          <p:cNvSpPr>
            <a:spLocks/>
          </p:cNvSpPr>
          <p:nvPr/>
        </p:nvSpPr>
        <p:spPr>
          <a:xfrm>
            <a:off x="5402539" y="4167395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4"/>
          <p:cNvSpPr>
            <a:spLocks/>
          </p:cNvSpPr>
          <p:nvPr/>
        </p:nvSpPr>
        <p:spPr>
          <a:xfrm>
            <a:off x="5199298" y="5884945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5"/>
          <p:cNvSpPr>
            <a:spLocks/>
          </p:cNvSpPr>
          <p:nvPr/>
        </p:nvSpPr>
        <p:spPr>
          <a:xfrm>
            <a:off x="3311043" y="5947630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6"/>
          <p:cNvSpPr>
            <a:spLocks/>
          </p:cNvSpPr>
          <p:nvPr/>
        </p:nvSpPr>
        <p:spPr>
          <a:xfrm>
            <a:off x="2153583" y="2872953"/>
            <a:ext cx="365760" cy="3657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8">
            <a:extLst>
              <a:ext uri="{FF2B5EF4-FFF2-40B4-BE49-F238E27FC236}">
                <a16:creationId xmlns:a16="http://schemas.microsoft.com/office/drawing/2014/main" id="{697527D2-C730-4AB2-BCCB-C641A67B5919}"/>
              </a:ext>
            </a:extLst>
          </p:cNvPr>
          <p:cNvCxnSpPr>
            <a:cxnSpLocks/>
          </p:cNvCxnSpPr>
          <p:nvPr/>
        </p:nvCxnSpPr>
        <p:spPr>
          <a:xfrm flipV="1">
            <a:off x="770818" y="4458341"/>
            <a:ext cx="342661" cy="7474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 flipV="1">
            <a:off x="1495519" y="3278611"/>
            <a:ext cx="557033" cy="6349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31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 flipV="1">
            <a:off x="3606278" y="3230543"/>
            <a:ext cx="654812" cy="317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33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>
            <a:off x="4878187" y="3389165"/>
            <a:ext cx="524352" cy="641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36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 flipH="1">
            <a:off x="2878976" y="4009418"/>
            <a:ext cx="268996" cy="7018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41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>
            <a:off x="2956992" y="5294434"/>
            <a:ext cx="394535" cy="5447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46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 flipV="1">
            <a:off x="3603935" y="5230464"/>
            <a:ext cx="329749" cy="6087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49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 flipH="1" flipV="1">
            <a:off x="3468833" y="4059330"/>
            <a:ext cx="384178" cy="552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57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>
            <a:off x="2591617" y="3238713"/>
            <a:ext cx="514595" cy="280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60">
            <a:extLst>
              <a:ext uri="{FF2B5EF4-FFF2-40B4-BE49-F238E27FC236}">
                <a16:creationId xmlns:a16="http://schemas.microsoft.com/office/drawing/2014/main" id="{697527D2-C730-4AB2-BCCB-C641A67B5919}"/>
              </a:ext>
            </a:extLst>
          </p:cNvPr>
          <p:cNvCxnSpPr>
            <a:cxnSpLocks/>
          </p:cNvCxnSpPr>
          <p:nvPr/>
        </p:nvCxnSpPr>
        <p:spPr>
          <a:xfrm flipV="1">
            <a:off x="1044382" y="4864705"/>
            <a:ext cx="728513" cy="6223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63">
            <a:extLst>
              <a:ext uri="{FF2B5EF4-FFF2-40B4-BE49-F238E27FC236}">
                <a16:creationId xmlns:a16="http://schemas.microsoft.com/office/drawing/2014/main" id="{697527D2-C730-4AB2-BCCB-C641A67B5919}"/>
              </a:ext>
            </a:extLst>
          </p:cNvPr>
          <p:cNvCxnSpPr>
            <a:cxnSpLocks/>
          </p:cNvCxnSpPr>
          <p:nvPr/>
        </p:nvCxnSpPr>
        <p:spPr>
          <a:xfrm flipH="1">
            <a:off x="2383881" y="6184830"/>
            <a:ext cx="722331" cy="658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67">
            <a:extLst>
              <a:ext uri="{FF2B5EF4-FFF2-40B4-BE49-F238E27FC236}">
                <a16:creationId xmlns:a16="http://schemas.microsoft.com/office/drawing/2014/main" id="{697527D2-C730-4AB2-BCCB-C641A67B5919}"/>
              </a:ext>
            </a:extLst>
          </p:cNvPr>
          <p:cNvCxnSpPr>
            <a:cxnSpLocks/>
          </p:cNvCxnSpPr>
          <p:nvPr/>
        </p:nvCxnSpPr>
        <p:spPr>
          <a:xfrm flipH="1" flipV="1">
            <a:off x="2615275" y="2895739"/>
            <a:ext cx="1717686" cy="78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70">
            <a:extLst>
              <a:ext uri="{FF2B5EF4-FFF2-40B4-BE49-F238E27FC236}">
                <a16:creationId xmlns:a16="http://schemas.microsoft.com/office/drawing/2014/main" id="{697527D2-C730-4AB2-BCCB-C641A67B5919}"/>
              </a:ext>
            </a:extLst>
          </p:cNvPr>
          <p:cNvCxnSpPr>
            <a:cxnSpLocks/>
          </p:cNvCxnSpPr>
          <p:nvPr/>
        </p:nvCxnSpPr>
        <p:spPr>
          <a:xfrm flipV="1">
            <a:off x="3853011" y="6130510"/>
            <a:ext cx="1172305" cy="104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73"/>
          <p:cNvSpPr txBox="1"/>
          <p:nvPr/>
        </p:nvSpPr>
        <p:spPr>
          <a:xfrm>
            <a:off x="2719451" y="2283687"/>
            <a:ext cx="609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</a:t>
            </a:r>
            <a:r>
              <a:rPr lang="en-US" sz="2800" baseline="-25000" dirty="0" err="1"/>
              <a:t>ij</a:t>
            </a:r>
            <a:r>
              <a:rPr lang="en-US" sz="2800" dirty="0"/>
              <a:t>: denotes if this edge is selected or not</a:t>
            </a:r>
            <a:endParaRPr lang="en-US" sz="2800" baseline="-25000" dirty="0"/>
          </a:p>
        </p:txBody>
      </p:sp>
      <p:sp>
        <p:nvSpPr>
          <p:cNvPr id="38" name="TextBox 74"/>
          <p:cNvSpPr txBox="1"/>
          <p:nvPr/>
        </p:nvSpPr>
        <p:spPr>
          <a:xfrm>
            <a:off x="2667002" y="1917269"/>
            <a:ext cx="3068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w</a:t>
            </a:r>
            <a:r>
              <a:rPr lang="en-US" sz="2800" baseline="-25000" dirty="0" err="1"/>
              <a:t>ij</a:t>
            </a:r>
            <a:r>
              <a:rPr lang="en-US" sz="2800" dirty="0"/>
              <a:t>: cost of the edge</a:t>
            </a:r>
            <a:endParaRPr lang="en-US" sz="2800" baseline="-25000" dirty="0"/>
          </a:p>
        </p:txBody>
      </p:sp>
      <p:sp>
        <p:nvSpPr>
          <p:cNvPr id="39" name="TextBox 75"/>
          <p:cNvSpPr txBox="1"/>
          <p:nvPr/>
        </p:nvSpPr>
        <p:spPr>
          <a:xfrm>
            <a:off x="4482177" y="2935142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</a:t>
            </a:r>
            <a:endParaRPr lang="en-US" sz="2800" dirty="0"/>
          </a:p>
        </p:txBody>
      </p:sp>
      <p:sp>
        <p:nvSpPr>
          <p:cNvPr id="40" name="TextBox 76"/>
          <p:cNvSpPr txBox="1"/>
          <p:nvPr/>
        </p:nvSpPr>
        <p:spPr>
          <a:xfrm>
            <a:off x="2218277" y="2757751"/>
            <a:ext cx="271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</a:t>
            </a:r>
          </a:p>
        </p:txBody>
      </p:sp>
      <p:sp>
        <p:nvSpPr>
          <p:cNvPr id="41" name="TextBox 78"/>
          <p:cNvSpPr txBox="1"/>
          <p:nvPr/>
        </p:nvSpPr>
        <p:spPr>
          <a:xfrm>
            <a:off x="5973597" y="4308850"/>
            <a:ext cx="292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</a:t>
            </a:r>
            <a:r>
              <a:rPr lang="en-US" sz="2800"/>
              <a:t>: number of wires</a:t>
            </a:r>
            <a:endParaRPr lang="en-US" sz="2800" baseline="-25000" dirty="0"/>
          </a:p>
        </p:txBody>
      </p:sp>
      <p:cxnSp>
        <p:nvCxnSpPr>
          <p:cNvPr id="42" name="Straight Arrow Connector 79">
            <a:extLst>
              <a:ext uri="{FF2B5EF4-FFF2-40B4-BE49-F238E27FC236}">
                <a16:creationId xmlns:a16="http://schemas.microsoft.com/office/drawing/2014/main" id="{1499545B-644A-4C29-9BBA-12D93678BFCB}"/>
              </a:ext>
            </a:extLst>
          </p:cNvPr>
          <p:cNvCxnSpPr>
            <a:cxnSpLocks/>
          </p:cNvCxnSpPr>
          <p:nvPr/>
        </p:nvCxnSpPr>
        <p:spPr>
          <a:xfrm flipV="1">
            <a:off x="4976484" y="4503737"/>
            <a:ext cx="371541" cy="1906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82">
                <a:extLst>
                  <a:ext uri="{FF2B5EF4-FFF2-40B4-BE49-F238E27FC236}">
                    <a16:creationId xmlns:a16="http://schemas.microsoft.com/office/drawing/2014/main" id="{74D231AC-2E45-4331-A8CE-75BAC7264362}"/>
                  </a:ext>
                </a:extLst>
              </p:cNvPr>
              <p:cNvSpPr txBox="1"/>
              <p:nvPr/>
            </p:nvSpPr>
            <p:spPr>
              <a:xfrm>
                <a:off x="5365694" y="3300141"/>
                <a:ext cx="7141709" cy="10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3" name="TextBox 82">
                <a:extLst>
                  <a:ext uri="{FF2B5EF4-FFF2-40B4-BE49-F238E27FC236}">
                    <a16:creationId xmlns:a16="http://schemas.microsoft.com/office/drawing/2014/main" id="{74D231AC-2E45-4331-A8CE-75BAC7264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694" y="3300141"/>
                <a:ext cx="7141709" cy="10943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2">
            <a:extLst>
              <a:ext uri="{FF2B5EF4-FFF2-40B4-BE49-F238E27FC236}">
                <a16:creationId xmlns:a16="http://schemas.microsoft.com/office/drawing/2014/main" id="{60F1E6F6-55E6-4BBA-A084-EACBA06E8A2C}"/>
              </a:ext>
            </a:extLst>
          </p:cNvPr>
          <p:cNvSpPr/>
          <p:nvPr/>
        </p:nvSpPr>
        <p:spPr>
          <a:xfrm>
            <a:off x="11517923" y="3547787"/>
            <a:ext cx="193430" cy="456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8BF4C237-8E42-45A1-A84C-85D4D93E74F3}"/>
              </a:ext>
            </a:extLst>
          </p:cNvPr>
          <p:cNvSpPr/>
          <p:nvPr/>
        </p:nvSpPr>
        <p:spPr>
          <a:xfrm>
            <a:off x="11711353" y="3542080"/>
            <a:ext cx="193430" cy="4567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70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3" grpId="0"/>
      <p:bldP spid="44" grpId="0" animBg="1"/>
      <p:bldP spid="44" grpId="1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0" y="364812"/>
            <a:ext cx="104802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HK" altLang="zh-CN" sz="5400" dirty="0" smtClean="0"/>
              <a:t>Image-guided Curve Smoothing </a:t>
            </a:r>
            <a:endParaRPr lang="en-US" altLang="zh-CN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07290487-A716-4C44-944E-5B779F7C0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2" t="24652" r="38025" b="40889"/>
          <a:stretch/>
        </p:blipFill>
        <p:spPr>
          <a:xfrm>
            <a:off x="6409409" y="4494014"/>
            <a:ext cx="1401320" cy="2275964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003F6ECC-BDEE-430F-B8AC-44DF2B2ED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9" t="30417" r="43872" b="18222"/>
          <a:stretch/>
        </p:blipFill>
        <p:spPr>
          <a:xfrm>
            <a:off x="8102088" y="4514400"/>
            <a:ext cx="1526837" cy="2255578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5B8E99C4-AD96-489D-98D7-86115A527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14" t="34444" r="71010" b="23719"/>
          <a:stretch/>
        </p:blipFill>
        <p:spPr>
          <a:xfrm>
            <a:off x="9913967" y="4514401"/>
            <a:ext cx="1326862" cy="2255577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64FF7634-3CDD-4650-B7DB-73D23A996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53" t="6081" r="32933" b="10106"/>
          <a:stretch/>
        </p:blipFill>
        <p:spPr>
          <a:xfrm>
            <a:off x="6493594" y="2087925"/>
            <a:ext cx="1232950" cy="2304785"/>
          </a:xfrm>
          <a:prstGeom prst="rect">
            <a:avLst/>
          </a:prstGeom>
        </p:spPr>
      </p:pic>
      <p:pic>
        <p:nvPicPr>
          <p:cNvPr id="9" name="Picture 19">
            <a:extLst>
              <a:ext uri="{FF2B5EF4-FFF2-40B4-BE49-F238E27FC236}">
                <a16:creationId xmlns:a16="http://schemas.microsoft.com/office/drawing/2014/main" id="{9941CDD3-DE0C-4FA2-9653-EA0EFA6449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91" t="2749" r="25094" b="8550"/>
          <a:stretch/>
        </p:blipFill>
        <p:spPr>
          <a:xfrm>
            <a:off x="8134768" y="2056737"/>
            <a:ext cx="1585220" cy="2276114"/>
          </a:xfrm>
          <a:prstGeom prst="rect">
            <a:avLst/>
          </a:prstGeom>
        </p:spPr>
      </p:pic>
      <p:pic>
        <p:nvPicPr>
          <p:cNvPr id="10" name="Picture 21">
            <a:extLst>
              <a:ext uri="{FF2B5EF4-FFF2-40B4-BE49-F238E27FC236}">
                <a16:creationId xmlns:a16="http://schemas.microsoft.com/office/drawing/2014/main" id="{EBF0EF6C-C70F-400C-98E9-368081108E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197" t="6527" r="30723" b="8787"/>
          <a:stretch/>
        </p:blipFill>
        <p:spPr>
          <a:xfrm>
            <a:off x="9920323" y="2056737"/>
            <a:ext cx="1320506" cy="2323715"/>
          </a:xfrm>
          <a:prstGeom prst="rect">
            <a:avLst/>
          </a:prstGeom>
        </p:spPr>
      </p:pic>
      <p:pic>
        <p:nvPicPr>
          <p:cNvPr id="11" name="Picture 22">
            <a:extLst>
              <a:ext uri="{FF2B5EF4-FFF2-40B4-BE49-F238E27FC236}">
                <a16:creationId xmlns:a16="http://schemas.microsoft.com/office/drawing/2014/main" id="{0CC9BEC8-CD41-4CBA-A038-F32BA40D0F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310" t="10869" r="30824" b="22877"/>
          <a:stretch/>
        </p:blipFill>
        <p:spPr>
          <a:xfrm>
            <a:off x="3266144" y="4514401"/>
            <a:ext cx="1582657" cy="2255577"/>
          </a:xfrm>
          <a:prstGeom prst="rect">
            <a:avLst/>
          </a:prstGeom>
        </p:spPr>
      </p:pic>
      <p:sp>
        <p:nvSpPr>
          <p:cNvPr id="12" name="TextBox 23">
            <a:extLst>
              <a:ext uri="{FF2B5EF4-FFF2-40B4-BE49-F238E27FC236}">
                <a16:creationId xmlns:a16="http://schemas.microsoft.com/office/drawing/2014/main" id="{BEC72BCF-E361-494F-82A7-BAD2F08DD567}"/>
              </a:ext>
            </a:extLst>
          </p:cNvPr>
          <p:cNvSpPr txBox="1"/>
          <p:nvPr/>
        </p:nvSpPr>
        <p:spPr>
          <a:xfrm>
            <a:off x="653087" y="5115392"/>
            <a:ext cx="222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After smoothing</a:t>
            </a:r>
            <a:endParaRPr lang="zh-CN" altLang="en-US" sz="2000" b="1" dirty="0"/>
          </a:p>
        </p:txBody>
      </p:sp>
      <p:sp>
        <p:nvSpPr>
          <p:cNvPr id="13" name="TextBox 24">
            <a:extLst>
              <a:ext uri="{FF2B5EF4-FFF2-40B4-BE49-F238E27FC236}">
                <a16:creationId xmlns:a16="http://schemas.microsoft.com/office/drawing/2014/main" id="{D3F695B4-5197-4F66-897B-7622BECA6AC1}"/>
              </a:ext>
            </a:extLst>
          </p:cNvPr>
          <p:cNvSpPr txBox="1"/>
          <p:nvPr/>
        </p:nvSpPr>
        <p:spPr>
          <a:xfrm>
            <a:off x="653087" y="2826419"/>
            <a:ext cx="222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Before smoothing</a:t>
            </a:r>
            <a:endParaRPr lang="zh-CN" altLang="en-US" sz="2000" b="1" dirty="0"/>
          </a:p>
        </p:txBody>
      </p:sp>
      <p:sp>
        <p:nvSpPr>
          <p:cNvPr id="14" name="TextBox 25">
            <a:extLst>
              <a:ext uri="{FF2B5EF4-FFF2-40B4-BE49-F238E27FC236}">
                <a16:creationId xmlns:a16="http://schemas.microsoft.com/office/drawing/2014/main" id="{70BEC953-2198-41CB-89D2-ECDE31F55D98}"/>
              </a:ext>
            </a:extLst>
          </p:cNvPr>
          <p:cNvSpPr txBox="1"/>
          <p:nvPr/>
        </p:nvSpPr>
        <p:spPr>
          <a:xfrm>
            <a:off x="2882383" y="1538548"/>
            <a:ext cx="318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Reconstruction result</a:t>
            </a:r>
            <a:endParaRPr lang="zh-CN" altLang="en-US" sz="2000" b="1" dirty="0"/>
          </a:p>
        </p:txBody>
      </p:sp>
      <p:sp>
        <p:nvSpPr>
          <p:cNvPr id="15" name="TextBox 26">
            <a:extLst>
              <a:ext uri="{FF2B5EF4-FFF2-40B4-BE49-F238E27FC236}">
                <a16:creationId xmlns:a16="http://schemas.microsoft.com/office/drawing/2014/main" id="{A02ED45E-D197-48C3-8459-1EF858F50A94}"/>
              </a:ext>
            </a:extLst>
          </p:cNvPr>
          <p:cNvSpPr txBox="1"/>
          <p:nvPr/>
        </p:nvSpPr>
        <p:spPr>
          <a:xfrm>
            <a:off x="6610918" y="1351600"/>
            <a:ext cx="4882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The difference between the projection to 2D curves in the input views</a:t>
            </a:r>
            <a:endParaRPr lang="zh-CN" altLang="en-US" sz="2000" b="1" dirty="0"/>
          </a:p>
        </p:txBody>
      </p:sp>
      <p:pic>
        <p:nvPicPr>
          <p:cNvPr id="16" name="Picture 5">
            <a:extLst>
              <a:ext uri="{FF2B5EF4-FFF2-40B4-BE49-F238E27FC236}">
                <a16:creationId xmlns:a16="http://schemas.microsoft.com/office/drawing/2014/main" id="{9FB1C861-2171-4A22-9733-8E21D5DAE0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966" t="15230" r="31765" b="21052"/>
          <a:stretch/>
        </p:blipFill>
        <p:spPr>
          <a:xfrm>
            <a:off x="3266144" y="2059486"/>
            <a:ext cx="1582657" cy="227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phant">
            <a:hlinkClick r:id="" action="ppaction://media"/>
            <a:extLst>
              <a:ext uri="{FF2B5EF4-FFF2-40B4-BE49-F238E27FC236}">
                <a16:creationId xmlns:a16="http://schemas.microsoft.com/office/drawing/2014/main" id="{65D81FE9-5491-46CB-9F0B-734D2055A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529324"/>
            <a:ext cx="5116031" cy="3837024"/>
          </a:xfrm>
          <a:prstGeom prst="rect">
            <a:avLst/>
          </a:prstGeom>
        </p:spPr>
      </p:pic>
      <p:pic>
        <p:nvPicPr>
          <p:cNvPr id="5" name="turtle">
            <a:hlinkClick r:id="" action="ppaction://media"/>
            <a:extLst>
              <a:ext uri="{FF2B5EF4-FFF2-40B4-BE49-F238E27FC236}">
                <a16:creationId xmlns:a16="http://schemas.microsoft.com/office/drawing/2014/main" id="{B76B077D-59DA-43A9-835E-D4142E4889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800" y="1524617"/>
            <a:ext cx="5122309" cy="384173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BD5A032A-E764-47D7-A28B-306E8D3E64ED}"/>
              </a:ext>
            </a:extLst>
          </p:cNvPr>
          <p:cNvSpPr txBox="1"/>
          <p:nvPr/>
        </p:nvSpPr>
        <p:spPr>
          <a:xfrm>
            <a:off x="1152532" y="5723313"/>
            <a:ext cx="4920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Single wire model: Elephant</a:t>
            </a:r>
          </a:p>
          <a:p>
            <a:pPr algn="ctr"/>
            <a:r>
              <a:rPr lang="zh-CN" altLang="en-US" sz="2400" dirty="0"/>
              <a:t> </a:t>
            </a:r>
            <a:r>
              <a:rPr lang="en-US" altLang="zh-CN" sz="2400" dirty="0"/>
              <a:t>(Running time: 109 seconds)</a:t>
            </a:r>
            <a:endParaRPr lang="zh-CN" altLang="en-US" sz="2400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C57DD30-FB20-4D9F-980F-2925E58558AF}"/>
              </a:ext>
            </a:extLst>
          </p:cNvPr>
          <p:cNvSpPr txBox="1"/>
          <p:nvPr/>
        </p:nvSpPr>
        <p:spPr>
          <a:xfrm>
            <a:off x="6975682" y="5723313"/>
            <a:ext cx="4412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Multi-wire model: Turtle</a:t>
            </a:r>
          </a:p>
          <a:p>
            <a:pPr algn="ctr"/>
            <a:r>
              <a:rPr lang="en-US" altLang="zh-CN" sz="2400" dirty="0"/>
              <a:t>(Running time: 266 seconds)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29020" y="364812"/>
            <a:ext cx="79021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dirty="0" smtClean="0"/>
              <a:t>Result</a:t>
            </a:r>
            <a:endParaRPr lang="en-US" altLang="zh-CN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13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03820" y="2739712"/>
            <a:ext cx="79021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 smtClean="0"/>
              <a:t>Thanks for watching</a:t>
            </a:r>
            <a:endParaRPr lang="en-US" altLang="zh-CN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047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1" y="364812"/>
            <a:ext cx="47564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&amp; Output</a:t>
            </a:r>
          </a:p>
        </p:txBody>
      </p:sp>
      <p:pic>
        <p:nvPicPr>
          <p:cNvPr id="5" name="flower">
            <a:hlinkClick r:id="" action="ppaction://media"/>
            <a:extLst>
              <a:ext uri="{FF2B5EF4-FFF2-40B4-BE49-F238E27FC236}">
                <a16:creationId xmlns:a16="http://schemas.microsoft.com/office/drawing/2014/main" id="{99508C34-4050-4019-A5EA-C718EF97A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2773" y="2277808"/>
            <a:ext cx="3285885" cy="246441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E75870-AC65-466B-B7AC-EFE2B2F04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01" t="38650" r="46920" b="16118"/>
          <a:stretch/>
        </p:blipFill>
        <p:spPr>
          <a:xfrm>
            <a:off x="894949" y="2796374"/>
            <a:ext cx="1365812" cy="1525157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66EDAB3-772E-49D5-A655-E0E39A891A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05" t="44052" r="44262" b="5354"/>
          <a:stretch/>
        </p:blipFill>
        <p:spPr>
          <a:xfrm>
            <a:off x="2374046" y="2796373"/>
            <a:ext cx="1231229" cy="1525157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486C5B55-0485-4164-BC5E-26CCFFBCC1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501" t="24652" r="34768" b="19157"/>
          <a:stretch/>
        </p:blipFill>
        <p:spPr>
          <a:xfrm>
            <a:off x="3718560" y="2796373"/>
            <a:ext cx="1220707" cy="1525157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6C89F667-3883-4596-8A8C-655557ED356B}"/>
              </a:ext>
            </a:extLst>
          </p:cNvPr>
          <p:cNvSpPr txBox="1"/>
          <p:nvPr/>
        </p:nvSpPr>
        <p:spPr>
          <a:xfrm>
            <a:off x="2260761" y="4443228"/>
            <a:ext cx="16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 input views</a:t>
            </a:r>
            <a:endParaRPr lang="zh-CN" altLang="en-US" dirty="0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662F62C5-5200-461E-8416-0232C4FF4853}"/>
              </a:ext>
            </a:extLst>
          </p:cNvPr>
          <p:cNvSpPr txBox="1"/>
          <p:nvPr/>
        </p:nvSpPr>
        <p:spPr>
          <a:xfrm>
            <a:off x="7303507" y="4587175"/>
            <a:ext cx="234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683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9021" y="364812"/>
            <a:ext cx="24320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29021" y="1288142"/>
            <a:ext cx="11199910" cy="5051923"/>
            <a:chOff x="693869" y="1407204"/>
            <a:chExt cx="11515152" cy="5194119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15F7E65E-903E-4FC1-9716-3A24C8037658}"/>
                </a:ext>
              </a:extLst>
            </p:cNvPr>
            <p:cNvSpPr/>
            <p:nvPr/>
          </p:nvSpPr>
          <p:spPr>
            <a:xfrm>
              <a:off x="7716840" y="1409704"/>
              <a:ext cx="2138746" cy="517072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A3B234F1-C13B-476E-89B3-94D257239D3D}"/>
                </a:ext>
              </a:extLst>
            </p:cNvPr>
            <p:cNvSpPr txBox="1"/>
            <p:nvPr/>
          </p:nvSpPr>
          <p:spPr>
            <a:xfrm>
              <a:off x="2914480" y="1407204"/>
              <a:ext cx="4008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sz="2400" b="1" dirty="0"/>
                <a:t>3D Curve</a:t>
              </a:r>
            </a:p>
            <a:p>
              <a:r>
                <a:rPr lang="en-HK" sz="2400" b="1" dirty="0"/>
                <a:t>Generation</a:t>
              </a:r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15BEF66B-3E7B-48E8-87EF-DC94B4847C90}"/>
                </a:ext>
              </a:extLst>
            </p:cNvPr>
            <p:cNvSpPr txBox="1"/>
            <p:nvPr/>
          </p:nvSpPr>
          <p:spPr>
            <a:xfrm>
              <a:off x="7753924" y="1409704"/>
              <a:ext cx="21083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sz="2400" b="1" dirty="0"/>
                <a:t>3D </a:t>
              </a:r>
              <a:r>
                <a:rPr lang="en-HK" sz="2400" b="1"/>
                <a:t>Wire </a:t>
              </a:r>
            </a:p>
            <a:p>
              <a:r>
                <a:rPr lang="en-HK" sz="2400" b="1" dirty="0"/>
                <a:t>Decomposition</a:t>
              </a:r>
            </a:p>
          </p:txBody>
        </p:sp>
        <p:pic>
          <p:nvPicPr>
            <p:cNvPr id="9" name="Picture 29">
              <a:extLst>
                <a:ext uri="{FF2B5EF4-FFF2-40B4-BE49-F238E27FC236}">
                  <a16:creationId xmlns:a16="http://schemas.microsoft.com/office/drawing/2014/main" id="{C76A3876-FFD2-4938-87C6-961AADD99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97" r="24229"/>
            <a:stretch/>
          </p:blipFill>
          <p:spPr>
            <a:xfrm>
              <a:off x="2886561" y="2835128"/>
              <a:ext cx="1974853" cy="2476570"/>
            </a:xfrm>
            <a:prstGeom prst="rect">
              <a:avLst/>
            </a:prstGeom>
          </p:spPr>
        </p:pic>
        <p:pic>
          <p:nvPicPr>
            <p:cNvPr id="10" name="Picture 31">
              <a:extLst>
                <a:ext uri="{FF2B5EF4-FFF2-40B4-BE49-F238E27FC236}">
                  <a16:creationId xmlns:a16="http://schemas.microsoft.com/office/drawing/2014/main" id="{795A5BA5-D2AD-4053-97AE-CFC87350A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98" r="24960"/>
            <a:stretch/>
          </p:blipFill>
          <p:spPr>
            <a:xfrm>
              <a:off x="5070438" y="2802353"/>
              <a:ext cx="1946291" cy="2476570"/>
            </a:xfrm>
            <a:prstGeom prst="rect">
              <a:avLst/>
            </a:prstGeom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96A21E8A-BB2C-4F4F-A41E-2F005DE1C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009" y="2802353"/>
              <a:ext cx="1629988" cy="2111898"/>
            </a:xfrm>
            <a:prstGeom prst="rect">
              <a:avLst/>
            </a:prstGeom>
          </p:spPr>
        </p:pic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842EB7BD-918B-4575-BF0E-BEF787CF4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5470" t="12964" r="28866" b="22713"/>
            <a:stretch/>
          </p:blipFill>
          <p:spPr>
            <a:xfrm>
              <a:off x="10401999" y="2240701"/>
              <a:ext cx="1554357" cy="2102542"/>
            </a:xfrm>
            <a:prstGeom prst="rect">
              <a:avLst/>
            </a:prstGeom>
          </p:spPr>
        </p:pic>
        <p:cxnSp>
          <p:nvCxnSpPr>
            <p:cNvPr id="13" name="Straight Arrow Connector 26">
              <a:extLst>
                <a:ext uri="{FF2B5EF4-FFF2-40B4-BE49-F238E27FC236}">
                  <a16:creationId xmlns:a16="http://schemas.microsoft.com/office/drawing/2014/main" id="{1ABA4267-A22A-4181-9C02-C00E42A0BDB0}"/>
                </a:ext>
              </a:extLst>
            </p:cNvPr>
            <p:cNvCxnSpPr/>
            <p:nvPr/>
          </p:nvCxnSpPr>
          <p:spPr>
            <a:xfrm>
              <a:off x="4861414" y="3882883"/>
              <a:ext cx="5334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5F0069BB-35C8-4AD8-8D7D-58ADBBAC4B55}"/>
                </a:ext>
              </a:extLst>
            </p:cNvPr>
            <p:cNvSpPr txBox="1"/>
            <p:nvPr/>
          </p:nvSpPr>
          <p:spPr>
            <a:xfrm>
              <a:off x="2974481" y="5227147"/>
              <a:ext cx="19375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3D candidate curve generation</a:t>
              </a:r>
              <a:endParaRPr lang="zh-CN" altLang="en-US" dirty="0"/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11A1ABC0-EF18-4860-BC2E-D1809E0D8A5D}"/>
                </a:ext>
              </a:extLst>
            </p:cNvPr>
            <p:cNvSpPr txBox="1"/>
            <p:nvPr/>
          </p:nvSpPr>
          <p:spPr>
            <a:xfrm>
              <a:off x="5335523" y="5311698"/>
              <a:ext cx="2066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3D curve selection</a:t>
              </a:r>
              <a:endParaRPr lang="zh-CN" altLang="en-US" dirty="0"/>
            </a:p>
          </p:txBody>
        </p:sp>
        <p:sp>
          <p:nvSpPr>
            <p:cNvPr id="16" name="TextBox 30">
              <a:extLst>
                <a:ext uri="{FF2B5EF4-FFF2-40B4-BE49-F238E27FC236}">
                  <a16:creationId xmlns:a16="http://schemas.microsoft.com/office/drawing/2014/main" id="{6286F257-492F-44AF-B520-BBDB5A8DA3CD}"/>
                </a:ext>
              </a:extLst>
            </p:cNvPr>
            <p:cNvSpPr txBox="1"/>
            <p:nvPr/>
          </p:nvSpPr>
          <p:spPr>
            <a:xfrm>
              <a:off x="7933969" y="5235888"/>
              <a:ext cx="18340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recovered curve ordering</a:t>
              </a:r>
              <a:endParaRPr lang="zh-CN" altLang="en-US" dirty="0"/>
            </a:p>
          </p:txBody>
        </p:sp>
        <p:sp>
          <p:nvSpPr>
            <p:cNvPr id="17" name="TextBox 42">
              <a:extLst>
                <a:ext uri="{FF2B5EF4-FFF2-40B4-BE49-F238E27FC236}">
                  <a16:creationId xmlns:a16="http://schemas.microsoft.com/office/drawing/2014/main" id="{DEEBDC05-075E-4272-8AC6-B4775BE0FDFC}"/>
                </a:ext>
              </a:extLst>
            </p:cNvPr>
            <p:cNvSpPr txBox="1"/>
            <p:nvPr/>
          </p:nvSpPr>
          <p:spPr>
            <a:xfrm>
              <a:off x="693869" y="1605421"/>
              <a:ext cx="1999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Input images</a:t>
              </a:r>
              <a:endParaRPr lang="zh-CN" altLang="en-US" sz="2400" dirty="0"/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DEEBDC05-075E-4272-8AC6-B4775BE0FDFC}"/>
                </a:ext>
              </a:extLst>
            </p:cNvPr>
            <p:cNvSpPr txBox="1"/>
            <p:nvPr/>
          </p:nvSpPr>
          <p:spPr>
            <a:xfrm>
              <a:off x="10149333" y="1409704"/>
              <a:ext cx="2059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/>
                <a:t>final reconstruction</a:t>
              </a:r>
              <a:endParaRPr lang="zh-CN" altLang="en-US" sz="2400" dirty="0"/>
            </a:p>
          </p:txBody>
        </p:sp>
        <p:pic>
          <p:nvPicPr>
            <p:cNvPr id="19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81" t="10416" r="31581" b="23126"/>
            <a:stretch/>
          </p:blipFill>
          <p:spPr>
            <a:xfrm>
              <a:off x="10401998" y="4477304"/>
              <a:ext cx="1554357" cy="210312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7626E536-9F86-49ED-A41A-063ADBFDB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6484" y="2234426"/>
              <a:ext cx="1001620" cy="1454480"/>
            </a:xfrm>
            <a:prstGeom prst="rect">
              <a:avLst/>
            </a:prstGeom>
          </p:spPr>
        </p:pic>
        <p:pic>
          <p:nvPicPr>
            <p:cNvPr id="21" name="Picture 16">
              <a:extLst>
                <a:ext uri="{FF2B5EF4-FFF2-40B4-BE49-F238E27FC236}">
                  <a16:creationId xmlns:a16="http://schemas.microsoft.com/office/drawing/2014/main" id="{6FF11527-1001-43DD-A9FE-825FEA970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3085" y="3688906"/>
              <a:ext cx="995682" cy="1450697"/>
            </a:xfrm>
            <a:prstGeom prst="rect">
              <a:avLst/>
            </a:prstGeom>
          </p:spPr>
        </p:pic>
        <p:pic>
          <p:nvPicPr>
            <p:cNvPr id="22" name="Picture 18">
              <a:extLst>
                <a:ext uri="{FF2B5EF4-FFF2-40B4-BE49-F238E27FC236}">
                  <a16:creationId xmlns:a16="http://schemas.microsoft.com/office/drawing/2014/main" id="{EA4929C7-0CD1-4CAE-8F63-6296429FC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8840" y="5163115"/>
              <a:ext cx="995682" cy="1438208"/>
            </a:xfrm>
            <a:prstGeom prst="rect">
              <a:avLst/>
            </a:prstGeom>
          </p:spPr>
        </p:pic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7E890014-0F57-4709-BC65-1B7ADDDB776F}"/>
                </a:ext>
              </a:extLst>
            </p:cNvPr>
            <p:cNvSpPr/>
            <p:nvPr/>
          </p:nvSpPr>
          <p:spPr>
            <a:xfrm>
              <a:off x="2874502" y="1414461"/>
              <a:ext cx="4345499" cy="5165964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942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1" y="364812"/>
            <a:ext cx="912301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Preprocessing: </a:t>
            </a:r>
          </a:p>
          <a:p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Detecting 2D Curve Segments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A4052C04-5A00-47CB-9CE0-91895BF2E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872" t="20531" r="38517" b="33849"/>
          <a:stretch/>
        </p:blipFill>
        <p:spPr>
          <a:xfrm>
            <a:off x="1475844" y="2146184"/>
            <a:ext cx="1596387" cy="2926711"/>
          </a:xfr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DED197E4-C025-468C-A820-8B64507D5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74" t="21333" r="38387" b="32572"/>
          <a:stretch/>
        </p:blipFill>
        <p:spPr>
          <a:xfrm>
            <a:off x="4981367" y="2146184"/>
            <a:ext cx="1597716" cy="2926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1BF4C544-4515-4807-BD4D-7966EA042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75" t="21640" r="39403" b="34857"/>
          <a:stretch/>
        </p:blipFill>
        <p:spPr>
          <a:xfrm>
            <a:off x="8488425" y="2146184"/>
            <a:ext cx="1614610" cy="2926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15">
            <a:extLst>
              <a:ext uri="{FF2B5EF4-FFF2-40B4-BE49-F238E27FC236}">
                <a16:creationId xmlns:a16="http://schemas.microsoft.com/office/drawing/2014/main" id="{96FF3701-E1A2-436B-BCBF-DAA43C80072A}"/>
              </a:ext>
            </a:extLst>
          </p:cNvPr>
          <p:cNvSpPr txBox="1"/>
          <p:nvPr/>
        </p:nvSpPr>
        <p:spPr>
          <a:xfrm>
            <a:off x="1428538" y="5407923"/>
            <a:ext cx="2102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image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127CF765-26E3-4E76-8C4E-56875E60E789}"/>
              </a:ext>
            </a:extLst>
          </p:cNvPr>
          <p:cNvSpPr txBox="1"/>
          <p:nvPr/>
        </p:nvSpPr>
        <p:spPr>
          <a:xfrm>
            <a:off x="4420200" y="5407924"/>
            <a:ext cx="3216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Pixel-wide 2D curves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DE74380D-5F4F-40B1-9F80-6F4690E52F09}"/>
              </a:ext>
            </a:extLst>
          </p:cNvPr>
          <p:cNvSpPr txBox="1"/>
          <p:nvPr/>
        </p:nvSpPr>
        <p:spPr>
          <a:xfrm>
            <a:off x="8098916" y="5407924"/>
            <a:ext cx="3208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2D curve segments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9A006676-21B4-4568-B37B-CEF84D1E2D8F}"/>
              </a:ext>
            </a:extLst>
          </p:cNvPr>
          <p:cNvSpPr txBox="1"/>
          <p:nvPr/>
        </p:nvSpPr>
        <p:spPr>
          <a:xfrm>
            <a:off x="3345059" y="5869588"/>
            <a:ext cx="8762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Preprocessing using Peter’s Functions for Computer Vision (</a:t>
            </a:r>
            <a:r>
              <a:rPr lang="en-US" altLang="zh-CN" sz="2000" dirty="0" err="1"/>
              <a:t>Kovesi</a:t>
            </a:r>
            <a:r>
              <a:rPr lang="en-US" altLang="zh-CN" sz="2000" dirty="0"/>
              <a:t> 2017)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859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0" y="364812"/>
            <a:ext cx="65665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Curve Generation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6197502" y="1475369"/>
            <a:ext cx="4479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Epipolar</a:t>
            </a:r>
            <a:r>
              <a:rPr lang="en-US" sz="2400" b="1" dirty="0"/>
              <a:t> Constraints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2CF035F-CE58-4338-B0AB-C08C9EF9D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95"/>
          <a:stretch/>
        </p:blipFill>
        <p:spPr>
          <a:xfrm>
            <a:off x="7658101" y="2167867"/>
            <a:ext cx="4315131" cy="274320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5" t="29746" r="42004" b="8895"/>
          <a:stretch/>
        </p:blipFill>
        <p:spPr>
          <a:xfrm>
            <a:off x="716848" y="1618464"/>
            <a:ext cx="1787096" cy="2286000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8" t="33843" r="63067" b="15278"/>
          <a:stretch/>
        </p:blipFill>
        <p:spPr>
          <a:xfrm>
            <a:off x="716848" y="3938747"/>
            <a:ext cx="1791349" cy="2286000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12CF035F-CE58-4338-B0AB-C08C9EF9D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05"/>
          <a:stretch/>
        </p:blipFill>
        <p:spPr>
          <a:xfrm>
            <a:off x="3187271" y="2167867"/>
            <a:ext cx="4296987" cy="2743200"/>
          </a:xfrm>
          <a:prstGeom prst="rect">
            <a:avLst/>
          </a:prstGeom>
        </p:spPr>
      </p:pic>
      <p:sp>
        <p:nvSpPr>
          <p:cNvPr id="12" name="Rectangle 8"/>
          <p:cNvSpPr/>
          <p:nvPr/>
        </p:nvSpPr>
        <p:spPr>
          <a:xfrm>
            <a:off x="1549800" y="2813855"/>
            <a:ext cx="485775" cy="41592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3"/>
          <p:cNvSpPr/>
          <p:nvPr/>
        </p:nvSpPr>
        <p:spPr>
          <a:xfrm>
            <a:off x="1732679" y="295037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6FF3701-E1A2-436B-BCBF-DAA43C80072A}"/>
              </a:ext>
            </a:extLst>
          </p:cNvPr>
          <p:cNvSpPr txBox="1"/>
          <p:nvPr/>
        </p:nvSpPr>
        <p:spPr>
          <a:xfrm rot="16200000">
            <a:off x="-689765" y="2504464"/>
            <a:ext cx="23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reference view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96FF3701-E1A2-436B-BCBF-DAA43C80072A}"/>
              </a:ext>
            </a:extLst>
          </p:cNvPr>
          <p:cNvSpPr txBox="1"/>
          <p:nvPr/>
        </p:nvSpPr>
        <p:spPr>
          <a:xfrm rot="16200000">
            <a:off x="-750720" y="4844634"/>
            <a:ext cx="247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neighboring view</a:t>
            </a:r>
            <a:endParaRPr lang="en-US" sz="2400" dirty="0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96FF3701-E1A2-436B-BCBF-DAA43C80072A}"/>
              </a:ext>
            </a:extLst>
          </p:cNvPr>
          <p:cNvSpPr txBox="1"/>
          <p:nvPr/>
        </p:nvSpPr>
        <p:spPr>
          <a:xfrm>
            <a:off x="8236679" y="4972283"/>
            <a:ext cx="315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potential matches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07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0" y="364812"/>
            <a:ext cx="65665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Curve Generation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B778A738-0704-4161-9043-75FEDB104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03" y="2524383"/>
            <a:ext cx="9041595" cy="2880000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C9E6D4CA-A0F0-4851-ADAB-8268AC2E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202" y="2524383"/>
            <a:ext cx="9041595" cy="2880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21D021BC-6A15-41D8-A974-8B42B4B1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02" y="2529804"/>
            <a:ext cx="9041595" cy="288000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53320DE5-D55C-4CF7-B584-2D1C49595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202" y="2535225"/>
            <a:ext cx="9041595" cy="2880000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5A8A1C55-EA81-4501-83C8-EA2A8F9FD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202" y="2535225"/>
            <a:ext cx="9041595" cy="28800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D16B795-576C-4B5C-86E8-ABF4EBA48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5201" y="2524383"/>
            <a:ext cx="904159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0" y="364812"/>
            <a:ext cx="65665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Curve Generation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AFACB3BC-EE5F-4071-9791-D56D303D2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1" r="27681"/>
          <a:stretch/>
        </p:blipFill>
        <p:spPr>
          <a:xfrm>
            <a:off x="4949240" y="1444103"/>
            <a:ext cx="3454467" cy="5006857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DFED40E9-1F6B-4F11-88CE-FC222DB8A0F9}"/>
              </a:ext>
            </a:extLst>
          </p:cNvPr>
          <p:cNvSpPr txBox="1"/>
          <p:nvPr/>
        </p:nvSpPr>
        <p:spPr>
          <a:xfrm>
            <a:off x="916502" y="5989658"/>
            <a:ext cx="2690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2D curve segments in the reference view</a:t>
            </a:r>
            <a:endParaRPr lang="zh-CN" altLang="en-US" sz="2000" dirty="0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FBCEC32-BF45-4C02-A18F-533D3FD14C37}"/>
              </a:ext>
            </a:extLst>
          </p:cNvPr>
          <p:cNvSpPr txBox="1"/>
          <p:nvPr/>
        </p:nvSpPr>
        <p:spPr>
          <a:xfrm>
            <a:off x="4949240" y="6046759"/>
            <a:ext cx="3640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Candidate 3D curve segments</a:t>
            </a:r>
            <a:endParaRPr lang="zh-CN" altLang="en-US" sz="2000" dirty="0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1BF4C544-4515-4807-BD4D-7966EA042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75" t="21640" r="39403" b="34857"/>
          <a:stretch/>
        </p:blipFill>
        <p:spPr>
          <a:xfrm>
            <a:off x="1005402" y="1993783"/>
            <a:ext cx="2155691" cy="3907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右箭头 11"/>
          <p:cNvSpPr/>
          <p:nvPr/>
        </p:nvSpPr>
        <p:spPr>
          <a:xfrm>
            <a:off x="3767417" y="3441700"/>
            <a:ext cx="1021206" cy="505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9020" y="364812"/>
            <a:ext cx="65665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HK" altLang="zh-CN" sz="5400" dirty="0" smtClean="0"/>
              <a:t>3D Curve Selection</a:t>
            </a:r>
            <a:endParaRPr lang="en-US" altLang="zh-CN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22"/>
          <p:cNvSpPr txBox="1"/>
          <p:nvPr/>
        </p:nvSpPr>
        <p:spPr>
          <a:xfrm>
            <a:off x="2026477" y="5149751"/>
            <a:ext cx="860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Confidence cost = Distance measures + </a:t>
            </a:r>
            <a:r>
              <a:rPr lang="el-GR" sz="2400" dirty="0"/>
              <a:t>η</a:t>
            </a:r>
            <a:r>
              <a:rPr lang="en-US" sz="2400" dirty="0"/>
              <a:t> * Tangential deviation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4DBF5DF-20CD-4A1F-954B-81C1B5022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038"/>
          <a:stretch/>
        </p:blipFill>
        <p:spPr>
          <a:xfrm>
            <a:off x="1058351" y="2416032"/>
            <a:ext cx="3890479" cy="2268000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73476EA-E4BE-4720-9C87-3131533D4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27" r="23092"/>
          <a:stretch/>
        </p:blipFill>
        <p:spPr>
          <a:xfrm>
            <a:off x="5706282" y="2675136"/>
            <a:ext cx="3261815" cy="226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3A9505-0A45-45C1-B3FA-EE4806E85B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833"/>
          <a:stretch/>
        </p:blipFill>
        <p:spPr>
          <a:xfrm>
            <a:off x="7494140" y="2675136"/>
            <a:ext cx="3631338" cy="2268000"/>
          </a:xfrm>
          <a:prstGeom prst="rect">
            <a:avLst/>
          </a:prstGeom>
        </p:spPr>
      </p:pic>
      <p:cxnSp>
        <p:nvCxnSpPr>
          <p:cNvPr id="10" name="Straight Arrow Connector 10">
            <a:extLst>
              <a:ext uri="{FF2B5EF4-FFF2-40B4-BE49-F238E27FC236}">
                <a16:creationId xmlns:a16="http://schemas.microsoft.com/office/drawing/2014/main" id="{29826311-847E-4489-9829-C522D465AD9B}"/>
              </a:ext>
            </a:extLst>
          </p:cNvPr>
          <p:cNvCxnSpPr>
            <a:cxnSpLocks/>
          </p:cNvCxnSpPr>
          <p:nvPr/>
        </p:nvCxnSpPr>
        <p:spPr>
          <a:xfrm>
            <a:off x="4948830" y="3809136"/>
            <a:ext cx="5254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4C58FD65-4A71-42E8-9369-23931914990C}"/>
              </a:ext>
            </a:extLst>
          </p:cNvPr>
          <p:cNvSpPr txBox="1"/>
          <p:nvPr/>
        </p:nvSpPr>
        <p:spPr>
          <a:xfrm>
            <a:off x="3943912" y="2516442"/>
            <a:ext cx="77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C2</a:t>
            </a:r>
            <a:endParaRPr lang="zh-CN" altLang="en-US" sz="2000" b="1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CC54630-A5CB-43A7-B960-9858AC3AF9C9}"/>
              </a:ext>
            </a:extLst>
          </p:cNvPr>
          <p:cNvSpPr txBox="1"/>
          <p:nvPr/>
        </p:nvSpPr>
        <p:spPr>
          <a:xfrm>
            <a:off x="4433627" y="3036801"/>
            <a:ext cx="777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C1</a:t>
            </a:r>
            <a:endParaRPr lang="zh-CN" altLang="en-US" sz="2000" b="1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4096A90F-CC91-4D58-9938-5987A14A6FF6}"/>
              </a:ext>
            </a:extLst>
          </p:cNvPr>
          <p:cNvSpPr txBox="1"/>
          <p:nvPr/>
        </p:nvSpPr>
        <p:spPr>
          <a:xfrm>
            <a:off x="7910740" y="3753896"/>
            <a:ext cx="5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c1’</a:t>
            </a:r>
            <a:endParaRPr lang="zh-CN" altLang="en-US" b="1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F456BE60-EA1A-451B-9103-62C9B632C9EB}"/>
              </a:ext>
            </a:extLst>
          </p:cNvPr>
          <p:cNvSpPr txBox="1"/>
          <p:nvPr/>
        </p:nvSpPr>
        <p:spPr>
          <a:xfrm>
            <a:off x="6329385" y="3314275"/>
            <a:ext cx="59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c2’</a:t>
            </a:r>
            <a:endParaRPr lang="zh-CN" altLang="en-US" b="1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026477" y="1673097"/>
            <a:ext cx="10381244" cy="567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HK" b="1" dirty="0">
                <a:solidFill>
                  <a:schemeClr val="accent1"/>
                </a:solidFill>
              </a:rPr>
              <a:t>Cue 1: </a:t>
            </a:r>
            <a:r>
              <a:rPr lang="en-HK" dirty="0"/>
              <a:t>Confidence cost: Consistency </a:t>
            </a:r>
            <a:r>
              <a:rPr lang="en-HK" dirty="0" err="1"/>
              <a:t>wrt</a:t>
            </a:r>
            <a:r>
              <a:rPr lang="en-HK" dirty="0"/>
              <a:t> a third view</a:t>
            </a:r>
          </a:p>
        </p:txBody>
      </p:sp>
    </p:spTree>
    <p:extLst>
      <p:ext uri="{BB962C8B-B14F-4D97-AF65-F5344CB8AC3E}">
        <p14:creationId xmlns:p14="http://schemas.microsoft.com/office/powerpoint/2010/main" val="176827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020" y="364812"/>
            <a:ext cx="65665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HK" altLang="zh-CN" sz="5400" dirty="0" smtClean="0"/>
              <a:t>3D Curve Selection</a:t>
            </a:r>
            <a:endParaRPr lang="en-US" altLang="zh-CN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1553379" y="5679432"/>
            <a:ext cx="756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Pairwise cost = Distance term + </a:t>
            </a:r>
            <a:r>
              <a:rPr lang="el-GR" sz="2400" dirty="0"/>
              <a:t>μ</a:t>
            </a:r>
            <a:r>
              <a:rPr lang="en-US" sz="2400" dirty="0"/>
              <a:t> * Angle term</a:t>
            </a: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3E4223F7-C2A7-4626-BEF3-DD6BB775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1" y="2460936"/>
            <a:ext cx="3203237" cy="3107727"/>
          </a:xfrm>
          <a:prstGeom prst="rect">
            <a:avLst/>
          </a:prstGeom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338E0ACB-27CA-4DB2-9CCC-3E193151D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81" y="2460935"/>
            <a:ext cx="3195890" cy="310772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50901" y="1554132"/>
            <a:ext cx="10515600" cy="6408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HK" b="1" dirty="0">
                <a:solidFill>
                  <a:schemeClr val="accent1"/>
                </a:solidFill>
              </a:rPr>
              <a:t>Cue 2: </a:t>
            </a:r>
            <a:r>
              <a:rPr lang="en-HK" dirty="0"/>
              <a:t>Pairwise cost: Smoothness of pairs of nearby 3D curve segments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50" y="2618947"/>
            <a:ext cx="3616492" cy="192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283</Words>
  <Application>Microsoft Office PowerPoint</Application>
  <PresentationFormat>宽屏</PresentationFormat>
  <Paragraphs>66</Paragraphs>
  <Slides>15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Arial</vt:lpstr>
      <vt:lpstr>Cambria Math</vt:lpstr>
      <vt:lpstr>Office 主题​​</vt:lpstr>
      <vt:lpstr>Image-based Reconstruction of Wire Art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Image-based Reconstruction of Wire Art</dc:title>
  <dc:creator>Dave</dc:creator>
  <cp:lastModifiedBy>Dave</cp:lastModifiedBy>
  <cp:revision>9</cp:revision>
  <dcterms:created xsi:type="dcterms:W3CDTF">2021-10-26T10:39:55Z</dcterms:created>
  <dcterms:modified xsi:type="dcterms:W3CDTF">2021-10-26T13:22:17Z</dcterms:modified>
</cp:coreProperties>
</file>